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3" r:id="rId2"/>
    <p:sldMasterId id="2147483669" r:id="rId3"/>
    <p:sldMasterId id="2147483677" r:id="rId4"/>
    <p:sldMasterId id="2147483660" r:id="rId5"/>
    <p:sldMasterId id="2147483673" r:id="rId6"/>
  </p:sldMasterIdLst>
  <p:notesMasterIdLst>
    <p:notesMasterId r:id="rId19"/>
  </p:notesMasterIdLst>
  <p:sldIdLst>
    <p:sldId id="304" r:id="rId7"/>
    <p:sldId id="310" r:id="rId8"/>
    <p:sldId id="306" r:id="rId9"/>
    <p:sldId id="307" r:id="rId10"/>
    <p:sldId id="300" r:id="rId11"/>
    <p:sldId id="308" r:id="rId12"/>
    <p:sldId id="309" r:id="rId13"/>
    <p:sldId id="311" r:id="rId14"/>
    <p:sldId id="313" r:id="rId15"/>
    <p:sldId id="314" r:id="rId16"/>
    <p:sldId id="315" r:id="rId17"/>
    <p:sldId id="30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26" autoAdjust="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0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F7221B-6F60-46F8-BBE9-9CAA691EBC86}" type="datetimeFigureOut">
              <a:rPr lang="en-US" smtClean="0"/>
              <a:t>4/15/2022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36F1E0-011D-4D1F-931B-8B546AEAA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6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EEA1-0692-44B5-8904-59C028F3F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7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198437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934325" y="5238750"/>
            <a:ext cx="3638550" cy="93345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2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5181600" cy="4567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9725"/>
            <a:ext cx="5181600" cy="4567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6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6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 userDrawn="1"/>
        </p:nvSpPr>
        <p:spPr bwMode="auto">
          <a:xfrm>
            <a:off x="1751888" y="3981682"/>
            <a:ext cx="868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The Intellectual and </a:t>
            </a:r>
            <a:r>
              <a:rPr lang="en-US" sz="2000" b="1" i="1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Leadership-Development </a:t>
            </a:r>
            <a:r>
              <a:rPr lang="en-US" sz="2000" b="1" i="1" dirty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Center of the Air Force</a:t>
            </a:r>
          </a:p>
        </p:txBody>
      </p:sp>
      <p:pic>
        <p:nvPicPr>
          <p:cNvPr id="4" name="Picture 2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675" y="4346070"/>
            <a:ext cx="2133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1038225" y="1976907"/>
            <a:ext cx="502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Welcome to </a:t>
            </a: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3788224"/>
            <a:ext cx="12192000" cy="91440"/>
          </a:xfrm>
          <a:prstGeom prst="rect">
            <a:avLst/>
          </a:prstGeom>
          <a:gradFill rotWithShape="1">
            <a:gsLst>
              <a:gs pos="0">
                <a:srgbClr val="F7B511"/>
              </a:gs>
              <a:gs pos="100000">
                <a:srgbClr val="F7B51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0" y="2851223"/>
            <a:ext cx="12192000" cy="91440"/>
          </a:xfrm>
          <a:prstGeom prst="rect">
            <a:avLst/>
          </a:prstGeom>
          <a:gradFill rotWithShape="1">
            <a:gsLst>
              <a:gs pos="0">
                <a:srgbClr val="F7B511"/>
              </a:gs>
              <a:gs pos="100000">
                <a:srgbClr val="F7B51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15"/>
          <p:cNvSpPr txBox="1">
            <a:spLocks noChangeArrowheads="1"/>
          </p:cNvSpPr>
          <p:nvPr userDrawn="1"/>
        </p:nvSpPr>
        <p:spPr bwMode="auto">
          <a:xfrm>
            <a:off x="1897750" y="2893370"/>
            <a:ext cx="8378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Air University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934325" y="5238750"/>
            <a:ext cx="3638550" cy="93345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934325" y="5238750"/>
            <a:ext cx="3638550" cy="93345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>
                    <a:lumMod val="9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198437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8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9125" y="1613163"/>
            <a:ext cx="10963275" cy="455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0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5181600" cy="4567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9725"/>
            <a:ext cx="5181600" cy="4567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8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5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0785120" y="112344"/>
            <a:ext cx="1083029" cy="108780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z="1200" dirty="0" smtClean="0">
                <a:solidFill>
                  <a:srgbClr val="FFFFFF"/>
                </a:solidFill>
              </a:rPr>
              <a:t>SHIELD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9125" y="1613163"/>
            <a:ext cx="10963275" cy="455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5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5181600" cy="4567238"/>
          </a:xfrm>
          <a:prstGeom prst="rect">
            <a:avLst/>
          </a:prstGeom>
        </p:spPr>
        <p:txBody>
          <a:bodyPr/>
          <a:lstStyle>
            <a:lvl1pPr>
              <a:defRPr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9725"/>
            <a:ext cx="5181600" cy="4567238"/>
          </a:xfrm>
          <a:prstGeom prst="rect">
            <a:avLst/>
          </a:prstGeom>
        </p:spPr>
        <p:txBody>
          <a:bodyPr/>
          <a:lstStyle>
            <a:lvl1pPr>
              <a:defRPr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0785120" y="112344"/>
            <a:ext cx="1083029" cy="108780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z="1200" dirty="0" smtClean="0">
                <a:solidFill>
                  <a:srgbClr val="FFFFFF"/>
                </a:solidFill>
              </a:rPr>
              <a:t>SHIELD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9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0785120" y="112344"/>
            <a:ext cx="1083029" cy="108780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z="1200" dirty="0" smtClean="0">
                <a:solidFill>
                  <a:srgbClr val="FFFFFF"/>
                </a:solidFill>
              </a:rPr>
              <a:t>SHIELD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4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0963275" cy="4576763"/>
          </a:xfrm>
          <a:prstGeom prst="rect">
            <a:avLst/>
          </a:prstGeom>
        </p:spPr>
        <p:txBody>
          <a:bodyPr/>
          <a:lstStyle>
            <a:lvl1pPr>
              <a:defRPr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1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0785120" y="112344"/>
            <a:ext cx="1083029" cy="108780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z="1200" dirty="0" smtClean="0">
                <a:solidFill>
                  <a:srgbClr val="FFFFFF"/>
                </a:solidFill>
              </a:rPr>
              <a:t>SHIELD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9125" y="1613163"/>
            <a:ext cx="10963275" cy="455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80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5181600" cy="4567238"/>
          </a:xfrm>
          <a:prstGeom prst="rect">
            <a:avLst/>
          </a:prstGeom>
        </p:spPr>
        <p:txBody>
          <a:bodyPr/>
          <a:lstStyle>
            <a:lvl1pPr>
              <a:defRPr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9725"/>
            <a:ext cx="5181600" cy="4567238"/>
          </a:xfrm>
          <a:prstGeom prst="rect">
            <a:avLst/>
          </a:prstGeom>
        </p:spPr>
        <p:txBody>
          <a:bodyPr/>
          <a:lstStyle>
            <a:lvl1pPr>
              <a:defRPr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0785120" y="112344"/>
            <a:ext cx="1083029" cy="108780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z="1200" dirty="0" smtClean="0">
                <a:solidFill>
                  <a:srgbClr val="FFFFFF"/>
                </a:solidFill>
              </a:rPr>
              <a:t>SHIELD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6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10785120" y="112344"/>
            <a:ext cx="1083029" cy="108780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z="1200" dirty="0" smtClean="0">
                <a:solidFill>
                  <a:srgbClr val="FFFFFF"/>
                </a:solidFill>
              </a:rPr>
              <a:t>SHIELD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bg1">
                    <a:lumMod val="9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7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5181600" cy="4567238"/>
          </a:xfrm>
          <a:prstGeom prst="rect">
            <a:avLst/>
          </a:prstGeom>
        </p:spPr>
        <p:txBody>
          <a:bodyPr/>
          <a:lstStyle>
            <a:lvl1pPr>
              <a:defRPr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9725"/>
            <a:ext cx="5181600" cy="4567238"/>
          </a:xfrm>
          <a:prstGeom prst="rect">
            <a:avLst/>
          </a:prstGeom>
        </p:spPr>
        <p:txBody>
          <a:bodyPr/>
          <a:lstStyle>
            <a:lvl1pPr>
              <a:defRPr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934325" y="5238750"/>
            <a:ext cx="3638550" cy="93345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198437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6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9125" y="1613163"/>
            <a:ext cx="10963275" cy="455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1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5181600" cy="4567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9725"/>
            <a:ext cx="5181600" cy="4567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6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4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934325" y="5238750"/>
            <a:ext cx="3638550" cy="93345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198437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8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9125" y="1613163"/>
            <a:ext cx="10963275" cy="455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028824" y="2000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8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.bmp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Shield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37503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572250"/>
            <a:ext cx="12192000" cy="27432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1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Intellectual and Leadership Development Center of the Air and Space Forces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54" r:id="rId2"/>
    <p:sldLayoutId id="2147483657" r:id="rId3"/>
    <p:sldLayoutId id="2147483659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golian Baiti" panose="03000500000000000000" pitchFamily="66" charset="0"/>
          <a:ea typeface="+mj-ea"/>
          <a:cs typeface="Mongolian Baiti" panose="03000500000000000000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Shield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3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0" r:id="rId2"/>
    <p:sldLayoutId id="2147483671" r:id="rId3"/>
    <p:sldLayoutId id="214748367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golian Baiti" panose="03000500000000000000" pitchFamily="66" charset="0"/>
          <a:ea typeface="+mj-ea"/>
          <a:cs typeface="Mongolian Baiti" panose="03000500000000000000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Shield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13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78" r:id="rId3"/>
    <p:sldLayoutId id="2147483679" r:id="rId4"/>
    <p:sldLayoutId id="2147483680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golian Baiti" panose="03000500000000000000" pitchFamily="66" charset="0"/>
          <a:ea typeface="+mj-ea"/>
          <a:cs typeface="Mongolian Baiti" panose="03000500000000000000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golian Baiti" panose="03000500000000000000" pitchFamily="66" charset="0"/>
          <a:ea typeface="+mn-ea"/>
          <a:cs typeface="Mongolian Baiti" panose="03000500000000000000" pitchFamily="66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 userDrawn="1"/>
        </p:nvPicPr>
        <p:blipFill rotWithShape="1">
          <a:blip r:embed="rId5"/>
          <a:srcRect b="79522"/>
          <a:stretch/>
        </p:blipFill>
        <p:spPr>
          <a:xfrm>
            <a:off x="0" y="0"/>
            <a:ext cx="12192000" cy="140439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572250"/>
            <a:ext cx="12192000" cy="27432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1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Intellectual and Leadership-Development Center of the Air Force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7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 userDrawn="1"/>
        </p:nvPicPr>
        <p:blipFill rotWithShape="1">
          <a:blip r:embed="rId5"/>
          <a:srcRect b="79522"/>
          <a:stretch/>
        </p:blipFill>
        <p:spPr>
          <a:xfrm>
            <a:off x="0" y="0"/>
            <a:ext cx="12192000" cy="140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USAFEC/videos/1089181481909595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17250" y="2001194"/>
            <a:ext cx="11034944" cy="175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 smtClean="0">
                <a:solidFill>
                  <a:prstClr val="black"/>
                </a:solidFill>
              </a:rPr>
              <a:t>Lessons on Leadership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4800" dirty="0" smtClean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 smtClean="0">
                <a:solidFill>
                  <a:prstClr val="black"/>
                </a:solidFill>
              </a:rPr>
              <a:t>…and what I’ve learned during the pandemic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golian Baiti" panose="03000500000000000000" pitchFamily="66" charset="0"/>
              <a:ea typeface="+mn-ea"/>
              <a:cs typeface="Mongolian Baiti" panose="03000500000000000000" pitchFamily="66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096000" y="5421630"/>
            <a:ext cx="5686425" cy="933450"/>
          </a:xfrm>
        </p:spPr>
        <p:txBody>
          <a:bodyPr/>
          <a:lstStyle>
            <a:lvl1pPr indent="0" algn="r">
              <a:lnSpc>
                <a:spcPct val="90000"/>
              </a:lnSpc>
              <a:spcBef>
                <a:spcPts val="1000"/>
              </a:spcBef>
              <a:buFontTx/>
              <a:buNone/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Lt Col Jim Cunningham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golian Baiti" panose="03000500000000000000" pitchFamily="66" charset="0"/>
              <a:ea typeface="+mn-ea"/>
              <a:cs typeface="Mongolian Baiti" panose="03000500000000000000" pitchFamily="66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golian Baiti" panose="03000500000000000000" pitchFamily="66" charset="0"/>
                <a:ea typeface="+mn-ea"/>
                <a:cs typeface="Mongolian Baiti" panose="03000500000000000000" pitchFamily="66" charset="0"/>
              </a:rPr>
              <a:t>19 Apr 2022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golian Baiti" panose="03000500000000000000" pitchFamily="66" charset="0"/>
              <a:ea typeface="+mn-ea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10028068" cy="4567238"/>
          </a:xfrm>
        </p:spPr>
        <p:txBody>
          <a:bodyPr/>
          <a:lstStyle/>
          <a:p>
            <a:r>
              <a:rPr lang="en-US" dirty="0" smtClean="0"/>
              <a:t>OHDACA funding? </a:t>
            </a:r>
          </a:p>
          <a:p>
            <a:pPr lvl="1"/>
            <a:r>
              <a:rPr lang="en-US" dirty="0" smtClean="0"/>
              <a:t>AFCAP contract</a:t>
            </a:r>
          </a:p>
          <a:p>
            <a:pPr lvl="1"/>
            <a:r>
              <a:rPr lang="en-US" dirty="0" err="1" smtClean="0"/>
              <a:t>Undefinitized</a:t>
            </a:r>
            <a:r>
              <a:rPr lang="en-US" dirty="0" smtClean="0"/>
              <a:t> contract award…$1.4B ceiling</a:t>
            </a:r>
          </a:p>
          <a:p>
            <a:r>
              <a:rPr lang="en-US" dirty="0" smtClean="0"/>
              <a:t>GPC purchases</a:t>
            </a:r>
          </a:p>
          <a:p>
            <a:r>
              <a:rPr lang="en-US" dirty="0" smtClean="0"/>
              <a:t>Same old questions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Coins</a:t>
            </a:r>
          </a:p>
          <a:p>
            <a:r>
              <a:rPr lang="en-US" dirty="0" smtClean="0"/>
              <a:t>Some new ones</a:t>
            </a:r>
          </a:p>
          <a:p>
            <a:pPr lvl="1"/>
            <a:r>
              <a:rPr lang="en-US" dirty="0" smtClean="0"/>
              <a:t>Wheelchairs</a:t>
            </a:r>
          </a:p>
          <a:p>
            <a:pPr lvl="1"/>
            <a:r>
              <a:rPr lang="en-US" dirty="0" smtClean="0"/>
              <a:t>NFL $25K donation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Force Liberty/J8</a:t>
            </a:r>
            <a:endParaRPr lang="en-US" dirty="0"/>
          </a:p>
        </p:txBody>
      </p:sp>
      <p:pic>
        <p:nvPicPr>
          <p:cNvPr id="6" name="Picture 2" descr="163185592732496787996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56" y="3781886"/>
            <a:ext cx="3551068" cy="26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4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10028068" cy="4567238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have the world’s greatest Airmen…take every chance to thank them</a:t>
            </a:r>
          </a:p>
          <a:p>
            <a:pPr lvl="1"/>
            <a:r>
              <a:rPr lang="en-US" dirty="0" smtClean="0"/>
              <a:t>“No one cares how much you know, until they know how much you care”</a:t>
            </a:r>
            <a:endParaRPr lang="en-US" dirty="0"/>
          </a:p>
          <a:p>
            <a:r>
              <a:rPr lang="en-US" dirty="0" smtClean="0"/>
              <a:t>Every day is a job interview</a:t>
            </a:r>
          </a:p>
          <a:p>
            <a:r>
              <a:rPr lang="en-US" dirty="0" smtClean="0"/>
              <a:t>Establish your credibility…and then maintain it</a:t>
            </a:r>
          </a:p>
          <a:p>
            <a:r>
              <a:rPr lang="en-US" dirty="0" smtClean="0"/>
              <a:t>Any Airman, Any AFSC 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Stop to Liberty Village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359" y="1513347"/>
            <a:ext cx="4793874" cy="47586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6" y="1613163"/>
            <a:ext cx="6562910" cy="4559037"/>
          </a:xfrm>
        </p:spPr>
        <p:txBody>
          <a:bodyPr/>
          <a:lstStyle/>
          <a:p>
            <a:r>
              <a:rPr lang="en-US" dirty="0" smtClean="0"/>
              <a:t>Tour guide…over 50 VIP visits</a:t>
            </a:r>
          </a:p>
          <a:p>
            <a:pPr lvl="1"/>
            <a:r>
              <a:rPr lang="en-US" dirty="0" smtClean="0"/>
              <a:t>Secretary of Defense</a:t>
            </a:r>
          </a:p>
          <a:p>
            <a:pPr lvl="1"/>
            <a:r>
              <a:rPr lang="en-US" dirty="0" smtClean="0"/>
              <a:t>Chairman, Joint Chiefs of Staff</a:t>
            </a:r>
          </a:p>
          <a:p>
            <a:pPr lvl="1"/>
            <a:r>
              <a:rPr lang="en-US" dirty="0" err="1" smtClean="0"/>
              <a:t>SecAF</a:t>
            </a:r>
            <a:r>
              <a:rPr lang="en-US" dirty="0" smtClean="0"/>
              <a:t>, CSAF and CMSAF</a:t>
            </a:r>
          </a:p>
          <a:p>
            <a:pPr lvl="1"/>
            <a:r>
              <a:rPr lang="en-US" dirty="0" smtClean="0"/>
              <a:t>2 Combatant Commanders</a:t>
            </a:r>
          </a:p>
          <a:p>
            <a:pPr lvl="1"/>
            <a:r>
              <a:rPr lang="en-US" dirty="0" smtClean="0"/>
              <a:t>2 MAJCOM/CCs</a:t>
            </a:r>
          </a:p>
          <a:p>
            <a:pPr lvl="1"/>
            <a:r>
              <a:rPr lang="en-US" dirty="0" smtClean="0"/>
              <a:t>3 CODELs, Mayor, Gov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And…Prince Harry and Meghan!</a:t>
            </a:r>
          </a:p>
        </p:txBody>
      </p:sp>
    </p:spTree>
    <p:extLst>
      <p:ext uri="{BB962C8B-B14F-4D97-AF65-F5344CB8AC3E}">
        <p14:creationId xmlns:p14="http://schemas.microsoft.com/office/powerpoint/2010/main" val="41515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4750837" cy="45672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Prior Enlisted, 27.5 </a:t>
            </a:r>
            <a:r>
              <a:rPr lang="en-US" dirty="0" smtClean="0"/>
              <a:t>years total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Budget, Cost &amp; Financial Services</a:t>
            </a:r>
          </a:p>
          <a:p>
            <a:pPr>
              <a:buFontTx/>
              <a:buChar char="-"/>
            </a:pPr>
            <a:r>
              <a:rPr lang="en-US" dirty="0" err="1"/>
              <a:t>Sq</a:t>
            </a:r>
            <a:r>
              <a:rPr lang="en-US" dirty="0"/>
              <a:t>/CCx2, </a:t>
            </a:r>
            <a:r>
              <a:rPr lang="en-US" dirty="0" smtClean="0"/>
              <a:t>AFOTEC Comptroller, AFMC/FMAO</a:t>
            </a:r>
            <a:r>
              <a:rPr lang="en-US" dirty="0"/>
              <a:t>, SAF/FMB Exec</a:t>
            </a:r>
          </a:p>
          <a:p>
            <a:pPr>
              <a:buFontTx/>
              <a:buChar char="-"/>
            </a:pPr>
            <a:r>
              <a:rPr lang="en-US" dirty="0"/>
              <a:t>Security Forces, AFROTC Instructor &amp; DFM&amp;CS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6357" y="1609725"/>
            <a:ext cx="5637443" cy="42255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4697339" cy="4567238"/>
          </a:xfrm>
        </p:spPr>
        <p:txBody>
          <a:bodyPr/>
          <a:lstStyle/>
          <a:p>
            <a:r>
              <a:rPr lang="en-US" dirty="0" smtClean="0"/>
              <a:t>From Lakewood, WA</a:t>
            </a:r>
          </a:p>
          <a:p>
            <a:r>
              <a:rPr lang="en-US" dirty="0" smtClean="0"/>
              <a:t>Married to my high school sweetheart</a:t>
            </a:r>
          </a:p>
          <a:p>
            <a:r>
              <a:rPr lang="en-US" dirty="0" smtClean="0"/>
              <a:t>Camping, movies, theme parks and travel </a:t>
            </a:r>
          </a:p>
          <a:p>
            <a:r>
              <a:rPr lang="en-US" dirty="0" smtClean="0"/>
              <a:t>Huge sports fan</a:t>
            </a:r>
          </a:p>
          <a:p>
            <a:r>
              <a:rPr lang="en-US" dirty="0" smtClean="0"/>
              <a:t>Passionate coach</a:t>
            </a:r>
          </a:p>
          <a:p>
            <a:pPr lvl="1"/>
            <a:r>
              <a:rPr lang="en-US" dirty="0" smtClean="0"/>
              <a:t>Youth, middle school and high school</a:t>
            </a:r>
          </a:p>
          <a:p>
            <a:pPr lvl="1"/>
            <a:r>
              <a:rPr lang="en-US" dirty="0" smtClean="0"/>
              <a:t>Air Force teams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39" y="1740023"/>
            <a:ext cx="6546608" cy="436781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F394D8F2-995A-4EC8-9A44-9CC80572A426" descr="13DDB2FA-64AB-424B-BD9F-814CB04D1C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3" y="1811044"/>
            <a:ext cx="4323425" cy="432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2B023C8-B50E-4CEC-AB15-791C823909D2" descr="304B6347-872E-499F-9742-CE92661AB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19" y="1823097"/>
            <a:ext cx="4311372" cy="431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181224" y="3524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Coach Jim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All about building a culture…your team knows what's important to you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Combat Comptrollers…it’s the big picture</a:t>
            </a:r>
          </a:p>
          <a:p>
            <a:pPr lvl="1">
              <a:buFontTx/>
              <a:buChar char="-"/>
            </a:pPr>
            <a:r>
              <a:rPr lang="en-US" dirty="0" smtClean="0"/>
              <a:t>Outstanding customer </a:t>
            </a:r>
            <a:r>
              <a:rPr lang="en-US" dirty="0"/>
              <a:t>s</a:t>
            </a:r>
            <a:r>
              <a:rPr lang="en-US" dirty="0" smtClean="0"/>
              <a:t>ervice…we are here for them</a:t>
            </a:r>
          </a:p>
          <a:p>
            <a:pPr lvl="1">
              <a:buFontTx/>
              <a:buChar char="-"/>
            </a:pPr>
            <a:r>
              <a:rPr lang="en-US" dirty="0" smtClean="0"/>
              <a:t>Academics…at every level</a:t>
            </a:r>
          </a:p>
          <a:p>
            <a:pPr lvl="1">
              <a:buFontTx/>
              <a:buChar char="-"/>
            </a:pPr>
            <a:r>
              <a:rPr lang="en-US" dirty="0" smtClean="0"/>
              <a:t>Courageous leadership…it’s usually hard</a:t>
            </a:r>
          </a:p>
          <a:p>
            <a:pPr lvl="1">
              <a:buFontTx/>
              <a:buChar char="-"/>
            </a:pPr>
            <a:r>
              <a:rPr lang="en-US" dirty="0" smtClean="0"/>
              <a:t>Have a positive attitude…it carries the day!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Jump at opportunities to support your </a:t>
            </a:r>
            <a:r>
              <a:rPr lang="en-US" u="sng" dirty="0" smtClean="0"/>
              <a:t>A</a:t>
            </a:r>
            <a:r>
              <a:rPr lang="en-US" dirty="0" smtClean="0"/>
              <a:t>irmen…you are here for them</a:t>
            </a:r>
          </a:p>
          <a:p>
            <a:pPr lvl="1">
              <a:buFontTx/>
              <a:buChar char="-"/>
            </a:pPr>
            <a:r>
              <a:rPr lang="en-US" dirty="0" smtClean="0"/>
              <a:t>Inclusive leadership…helps build trust…we are better together</a:t>
            </a:r>
          </a:p>
          <a:p>
            <a:pPr lvl="1">
              <a:buFontTx/>
              <a:buChar char="-"/>
            </a:pPr>
            <a:r>
              <a:rPr lang="en-US" dirty="0" smtClean="0"/>
              <a:t>Make it fun!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1224" y="352426"/>
            <a:ext cx="81438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 smtClean="0"/>
              <a:t>Leadership Philosophy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1609725"/>
            <a:ext cx="9522041" cy="45672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Change is hard, really hard for some</a:t>
            </a:r>
          </a:p>
          <a:p>
            <a:pPr lvl="1">
              <a:buFontTx/>
              <a:buChar char="-"/>
            </a:pPr>
            <a:r>
              <a:rPr lang="en-US" dirty="0" smtClean="0"/>
              <a:t>Is telework a success?</a:t>
            </a:r>
          </a:p>
          <a:p>
            <a:pPr lvl="2">
              <a:buFontTx/>
              <a:buChar char="-"/>
            </a:pPr>
            <a:r>
              <a:rPr lang="en-US" dirty="0" smtClean="0"/>
              <a:t>Did it add flexibility?</a:t>
            </a:r>
          </a:p>
          <a:p>
            <a:pPr lvl="2">
              <a:buFontTx/>
              <a:buChar char="-"/>
            </a:pPr>
            <a:r>
              <a:rPr lang="en-US" dirty="0" smtClean="0"/>
              <a:t>Innovation?</a:t>
            </a:r>
          </a:p>
          <a:p>
            <a:pPr lvl="1">
              <a:buFontTx/>
              <a:buChar char="-"/>
            </a:pPr>
            <a:r>
              <a:rPr lang="en-US" dirty="0" smtClean="0"/>
              <a:t>Accountability is tough</a:t>
            </a:r>
          </a:p>
          <a:p>
            <a:pPr lvl="2">
              <a:buFontTx/>
              <a:buChar char="-"/>
            </a:pPr>
            <a:r>
              <a:rPr lang="en-US" dirty="0" smtClean="0"/>
              <a:t>Be responsive!</a:t>
            </a:r>
            <a:r>
              <a:rPr lang="en-US" dirty="0"/>
              <a:t> 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Is </a:t>
            </a:r>
            <a:r>
              <a:rPr lang="en-US" dirty="0"/>
              <a:t>the job getting done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smtClean="0"/>
              <a:t>Are you still providing Outstanding Customer Service?</a:t>
            </a:r>
          </a:p>
          <a:p>
            <a:pPr lvl="1">
              <a:buFontTx/>
              <a:buChar char="-"/>
            </a:pPr>
            <a:r>
              <a:rPr lang="en-US" dirty="0" smtClean="0"/>
              <a:t>Reduced hours, no walk-ins, responsiveness</a:t>
            </a:r>
          </a:p>
          <a:p>
            <a:pPr>
              <a:buFontTx/>
              <a:buChar char="-"/>
            </a:pPr>
            <a:r>
              <a:rPr lang="en-US" dirty="0" smtClean="0"/>
              <a:t>Building a culture</a:t>
            </a:r>
          </a:p>
          <a:p>
            <a:pPr lvl="1">
              <a:buFontTx/>
              <a:buChar char="-"/>
            </a:pPr>
            <a:r>
              <a:rPr lang="en-US" dirty="0" smtClean="0"/>
              <a:t>Recent experience…</a:t>
            </a:r>
            <a:r>
              <a:rPr lang="en-US" dirty="0" smtClean="0">
                <a:hlinkClick r:id="rId2"/>
              </a:rPr>
              <a:t>OAR/OAW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Pandemic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10028068" cy="4567238"/>
          </a:xfrm>
        </p:spPr>
        <p:txBody>
          <a:bodyPr/>
          <a:lstStyle/>
          <a:p>
            <a:r>
              <a:rPr lang="en-US" dirty="0" smtClean="0"/>
              <a:t>Own the prep…its not about getting ready, its about staying ready</a:t>
            </a:r>
          </a:p>
          <a:p>
            <a:r>
              <a:rPr lang="en-US" dirty="0" smtClean="0"/>
              <a:t>“Be an athlete”</a:t>
            </a:r>
          </a:p>
          <a:p>
            <a:pPr lvl="1"/>
            <a:r>
              <a:rPr lang="en-US" dirty="0" smtClean="0"/>
              <a:t>Its more valuable to be an athlete on the field, than a position player on the bench  </a:t>
            </a:r>
          </a:p>
          <a:p>
            <a:r>
              <a:rPr lang="en-US" dirty="0" smtClean="0"/>
              <a:t>Multi-Capable Airmen/Agile Combat Employment</a:t>
            </a:r>
          </a:p>
          <a:p>
            <a:r>
              <a:rPr lang="en-US" dirty="0"/>
              <a:t>“Who’s been a squadron commander”</a:t>
            </a:r>
          </a:p>
          <a:p>
            <a:pPr lvl="1"/>
            <a:r>
              <a:rPr lang="en-US" dirty="0" smtClean="0"/>
              <a:t>We had no playbook</a:t>
            </a:r>
          </a:p>
          <a:p>
            <a:pPr lvl="1"/>
            <a:r>
              <a:rPr lang="en-US" dirty="0" smtClean="0"/>
              <a:t>No training when we arrived</a:t>
            </a:r>
          </a:p>
          <a:p>
            <a:pPr lvl="1"/>
            <a:r>
              <a:rPr lang="en-US" dirty="0" smtClean="0"/>
              <a:t>It was go-time!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</a:t>
            </a:r>
            <a:r>
              <a:rPr lang="en-US" dirty="0" smtClean="0"/>
              <a:t>Allies Refuge/Welcome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833" y="3817398"/>
            <a:ext cx="4096821" cy="25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10028068" cy="4567238"/>
          </a:xfrm>
        </p:spPr>
        <p:txBody>
          <a:bodyPr/>
          <a:lstStyle/>
          <a:p>
            <a:r>
              <a:rPr lang="en-US" dirty="0"/>
              <a:t>Started w/50, working 12-14 hour shifts, </a:t>
            </a:r>
            <a:r>
              <a:rPr lang="en-US" dirty="0" smtClean="0"/>
              <a:t>24-hours </a:t>
            </a:r>
            <a:r>
              <a:rPr lang="en-US" dirty="0"/>
              <a:t>a </a:t>
            </a:r>
            <a:r>
              <a:rPr lang="en-US" dirty="0" smtClean="0"/>
              <a:t>day operation</a:t>
            </a:r>
            <a:endParaRPr lang="en-US" dirty="0"/>
          </a:p>
          <a:p>
            <a:r>
              <a:rPr lang="en-US" dirty="0"/>
              <a:t>Grew to </a:t>
            </a:r>
            <a:r>
              <a:rPr lang="en-US" dirty="0" smtClean="0"/>
              <a:t>300 </a:t>
            </a:r>
            <a:r>
              <a:rPr lang="en-US" dirty="0"/>
              <a:t>multi-agency/multi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In-processed </a:t>
            </a:r>
            <a:r>
              <a:rPr lang="en-US" dirty="0"/>
              <a:t>15,000 </a:t>
            </a:r>
            <a:r>
              <a:rPr lang="en-US" dirty="0" smtClean="0"/>
              <a:t>refugees</a:t>
            </a:r>
          </a:p>
          <a:p>
            <a:pPr lvl="1"/>
            <a:r>
              <a:rPr lang="en-US" dirty="0" smtClean="0"/>
              <a:t>Immunizations</a:t>
            </a:r>
          </a:p>
          <a:p>
            <a:pPr lvl="1"/>
            <a:r>
              <a:rPr lang="en-US" dirty="0" smtClean="0"/>
              <a:t>DHS/</a:t>
            </a:r>
            <a:r>
              <a:rPr lang="en-US" dirty="0" err="1" smtClean="0"/>
              <a:t>DoS</a:t>
            </a:r>
            <a:r>
              <a:rPr lang="en-US" dirty="0" smtClean="0"/>
              <a:t> Citizenship interviews</a:t>
            </a:r>
          </a:p>
          <a:p>
            <a:pPr lvl="1"/>
            <a:r>
              <a:rPr lang="en-US" dirty="0" smtClean="0"/>
              <a:t>Clothing and initial supplies</a:t>
            </a:r>
          </a:p>
          <a:p>
            <a:pPr lvl="1"/>
            <a:r>
              <a:rPr lang="en-US" dirty="0" smtClean="0"/>
              <a:t>Lodging…believe it or not was the hardest part 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</a:t>
            </a:r>
            <a:r>
              <a:rPr lang="en-US" dirty="0" smtClean="0"/>
              <a:t>Allies Refuge/Welcome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226" y="2317072"/>
            <a:ext cx="4338294" cy="27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350099"/>
            <a:ext cx="5983551" cy="3739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549" y="1350099"/>
            <a:ext cx="6208451" cy="388028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278819" y="4098847"/>
            <a:ext cx="3953523" cy="24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xed Title w/o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itle w/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itle w/o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U Mission Brief w/o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Title &amp; Shield w/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Title &amp; Shield w/o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16606</TotalTime>
  <Words>426</Words>
  <Application>Microsoft Office PowerPoint</Application>
  <PresentationFormat>Widescreen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Mongolian Baiti</vt:lpstr>
      <vt:lpstr>Fixed Title w/o Bottom Bar</vt:lpstr>
      <vt:lpstr>Custom Title w/Bottom Bar</vt:lpstr>
      <vt:lpstr>Custom Title w/o Bottom Bar</vt:lpstr>
      <vt:lpstr>AU Mission Brief w/o Bottom Bar</vt:lpstr>
      <vt:lpstr>Custom Title &amp; Shield w/Bottom Bar</vt:lpstr>
      <vt:lpstr>Custom Title &amp; Shield w/o Bottom Bar</vt:lpstr>
      <vt:lpstr>PowerPoint Presentation</vt:lpstr>
      <vt:lpstr>Who I Am</vt:lpstr>
      <vt:lpstr>Who I Am</vt:lpstr>
      <vt:lpstr> </vt:lpstr>
      <vt:lpstr> </vt:lpstr>
      <vt:lpstr>Pandemic Leadership</vt:lpstr>
      <vt:lpstr>Operation Allies Refuge/Welcome</vt:lpstr>
      <vt:lpstr>Operation Allies Refuge/Welcome</vt:lpstr>
      <vt:lpstr>Lodging</vt:lpstr>
      <vt:lpstr>Task Force Liberty/J8</vt:lpstr>
      <vt:lpstr>Final Thoughts</vt:lpstr>
      <vt:lpstr>First Stop to Liberty Village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PUGH, CHRISTOPHER M Maj USAF AETC AU/CCX</dc:creator>
  <cp:lastModifiedBy>CUNNINGHAM, JAMES A Lt Col US Air Force AETC SAF/EAKER CENTER/FM</cp:lastModifiedBy>
  <cp:revision>158</cp:revision>
  <cp:lastPrinted>2022-03-09T14:40:35Z</cp:lastPrinted>
  <dcterms:created xsi:type="dcterms:W3CDTF">2018-03-09T14:24:12Z</dcterms:created>
  <dcterms:modified xsi:type="dcterms:W3CDTF">2022-04-15T19:09:53Z</dcterms:modified>
</cp:coreProperties>
</file>